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hS12wUn1f2zVaWVYrDmlUGGau1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14D562-1DE3-4170-BB54-15192488240B}">
  <a:tblStyle styleId="{B914D562-1DE3-4170-BB54-15192488240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c10374c0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4c10374c0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c10374c0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4c10374c0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c10374c0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c10374c0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c17ed003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c17ed003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c17ed003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c17ed003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c10374c0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4c10374c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010ed3b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4010ed3b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c17ed003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c17ed003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c17ed003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c17ed003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c17ed003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c17ed003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8" name="Google Shape;58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3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2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16.gif"/><Relationship Id="rId5" Type="http://schemas.openxmlformats.org/officeDocument/2006/relationships/image" Target="../media/image15.gif"/><Relationship Id="rId6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P-w_Rjc5OURIce73QvsiT8cdhjEUEVTb/view" TargetMode="External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gif"/><Relationship Id="rId4" Type="http://schemas.openxmlformats.org/officeDocument/2006/relationships/image" Target="../media/image1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390525" y="12096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/>
              <a:t>SIOP 2025 ML Competition</a:t>
            </a:r>
            <a:endParaRPr b="1"/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390525" y="2179521"/>
            <a:ext cx="82221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Ivan Hernandez, </a:t>
            </a:r>
            <a:r>
              <a:rPr lang="en" sz="2365"/>
              <a:t>Isaac Thompson</a:t>
            </a:r>
            <a:endParaRPr sz="2365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5"/>
              <a:t>Sebastian Marin</a:t>
            </a:r>
            <a:endParaRPr sz="2365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65"/>
          </a:p>
        </p:txBody>
      </p:sp>
      <p:pic>
        <p:nvPicPr>
          <p:cNvPr id="69" name="Google Shape;6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25" y="3356371"/>
            <a:ext cx="4222090" cy="149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4c10374c0c_0_18" title="OverallScore_anima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25" y="1063600"/>
            <a:ext cx="7445550" cy="37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4c10374c0c_0_18"/>
          <p:cNvSpPr txBox="1"/>
          <p:nvPr/>
        </p:nvSpPr>
        <p:spPr>
          <a:xfrm>
            <a:off x="966625" y="315425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Training Leaderboard Progress Over Time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" title="OverallPersonality_anima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25" y="291602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 title="OverallCognitiveAbility_animati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600" y="886075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 title="HonestProbability_animation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75" y="725225"/>
            <a:ext cx="4131700" cy="20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 title="OverallSkillsandAbility_animation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7750" y="2916025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/>
        </p:nvSpPr>
        <p:spPr>
          <a:xfrm>
            <a:off x="966625" y="315425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Training Leaderboard Progress Over Time By Task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34c10374c0c_0_23"/>
          <p:cNvPicPr preferRelativeResize="0"/>
          <p:nvPr/>
        </p:nvPicPr>
        <p:blipFill rotWithShape="1">
          <a:blip r:embed="rId3">
            <a:alphaModFix/>
          </a:blip>
          <a:srcRect b="49627" l="0" r="0" t="0"/>
          <a:stretch/>
        </p:blipFill>
        <p:spPr>
          <a:xfrm>
            <a:off x="1219050" y="823388"/>
            <a:ext cx="3866750" cy="417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4c10374c0c_0_23"/>
          <p:cNvPicPr preferRelativeResize="0"/>
          <p:nvPr/>
        </p:nvPicPr>
        <p:blipFill rotWithShape="1">
          <a:blip r:embed="rId3">
            <a:alphaModFix/>
          </a:blip>
          <a:srcRect b="0" l="0" r="0" t="49627"/>
          <a:stretch/>
        </p:blipFill>
        <p:spPr>
          <a:xfrm>
            <a:off x="5085800" y="757086"/>
            <a:ext cx="3866750" cy="417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4c10374c0c_0_23"/>
          <p:cNvSpPr txBox="1"/>
          <p:nvPr/>
        </p:nvSpPr>
        <p:spPr>
          <a:xfrm>
            <a:off x="966625" y="315425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Training Leaderboard Progress By Team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c10374c0c_0_38"/>
          <p:cNvSpPr txBox="1"/>
          <p:nvPr/>
        </p:nvSpPr>
        <p:spPr>
          <a:xfrm>
            <a:off x="386650" y="4681800"/>
            <a:ext cx="75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Pearson’s Correlation Between Score and Number of Train Submissions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g34c10374c0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575" y="939925"/>
            <a:ext cx="3953850" cy="25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4c10374c0c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23" y="876150"/>
            <a:ext cx="3318250" cy="26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4c10374c0c_0_38"/>
          <p:cNvSpPr txBox="1"/>
          <p:nvPr/>
        </p:nvSpPr>
        <p:spPr>
          <a:xfrm>
            <a:off x="966625" y="315425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Number of Submissions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Top 15 Teams on Private/Test Leaderboard</a:t>
            </a:r>
            <a:endParaRPr b="1" sz="3200"/>
          </a:p>
        </p:txBody>
      </p:sp>
      <p:graphicFrame>
        <p:nvGraphicFramePr>
          <p:cNvPr id="200" name="Google Shape;200;p9"/>
          <p:cNvGraphicFramePr/>
          <p:nvPr/>
        </p:nvGraphicFramePr>
        <p:xfrm>
          <a:off x="866150" y="9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{B914D562-1DE3-4170-BB54-15192488240B}</a:tableStyleId>
              </a:tblPr>
              <a:tblGrid>
                <a:gridCol w="912100"/>
                <a:gridCol w="3485625"/>
                <a:gridCol w="2528725"/>
              </a:tblGrid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Rank</a:t>
                      </a:r>
                      <a:endParaRPr b="1" sz="1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Team</a:t>
                      </a:r>
                      <a:endParaRPr b="1" sz="1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Score</a:t>
                      </a:r>
                      <a:endParaRPr b="1" sz="1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????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????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????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????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????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????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????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????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SIOP_ML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0.72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6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ILMN Insights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0.72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7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Team Procruistination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0.52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8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APRIL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0.49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9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OptimalFit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0.30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EigenVictory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27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IGEZ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SunRice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19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13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Elon-AI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14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The Baker Street Students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08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15</a:t>
                      </a:r>
                      <a:endParaRPr sz="15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Praxis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03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The Finalists</a:t>
            </a:r>
            <a:endParaRPr b="1" sz="3200"/>
          </a:p>
        </p:txBody>
      </p:sp>
      <p:sp>
        <p:nvSpPr>
          <p:cNvPr id="206" name="Google Shape;206;p12"/>
          <p:cNvSpPr txBox="1"/>
          <p:nvPr/>
        </p:nvSpPr>
        <p:spPr>
          <a:xfrm>
            <a:off x="896700" y="1000000"/>
            <a:ext cx="72297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Top 4 Teams</a:t>
            </a:r>
            <a:endParaRPr b="1" i="0" sz="3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(From 4th - 1st)</a:t>
            </a:r>
            <a:endParaRPr b="1" i="0" sz="3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Fourth </a:t>
            </a:r>
            <a:r>
              <a:rPr b="1" lang="en" sz="3200"/>
              <a:t>Place</a:t>
            </a:r>
            <a:endParaRPr b="1" sz="3200"/>
          </a:p>
        </p:txBody>
      </p:sp>
      <p:sp>
        <p:nvSpPr>
          <p:cNvPr id="212" name="Google Shape;212;p16"/>
          <p:cNvSpPr txBox="1"/>
          <p:nvPr/>
        </p:nvSpPr>
        <p:spPr>
          <a:xfrm>
            <a:off x="896700" y="1000000"/>
            <a:ext cx="34887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515700" y="1304800"/>
            <a:ext cx="43374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 sz="3300">
                <a:solidFill>
                  <a:srgbClr val="595959"/>
                </a:solidFill>
              </a:rPr>
              <a:t>ReLULU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Final Score = .</a:t>
            </a:r>
            <a:r>
              <a:rPr b="1" lang="en" sz="3300">
                <a:solidFill>
                  <a:srgbClr val="595959"/>
                </a:solidFill>
              </a:rPr>
              <a:t>73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900">
                <a:solidFill>
                  <a:srgbClr val="595959"/>
                </a:solidFill>
              </a:rPr>
              <a:t>Bao Ho</a:t>
            </a:r>
            <a:endParaRPr sz="29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900">
                <a:solidFill>
                  <a:srgbClr val="595959"/>
                </a:solidFill>
              </a:rPr>
              <a:t>Yizhen Egyn Zhu</a:t>
            </a:r>
            <a:endParaRPr b="0" i="0" sz="2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825" y="1000000"/>
            <a:ext cx="2049200" cy="20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466" y="3578170"/>
            <a:ext cx="3839385" cy="11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Third </a:t>
            </a:r>
            <a:r>
              <a:rPr b="1" lang="en" sz="3200"/>
              <a:t>Place</a:t>
            </a:r>
            <a:endParaRPr b="1" sz="3200"/>
          </a:p>
        </p:txBody>
      </p:sp>
      <p:sp>
        <p:nvSpPr>
          <p:cNvPr id="221" name="Google Shape;221;p15"/>
          <p:cNvSpPr txBox="1"/>
          <p:nvPr/>
        </p:nvSpPr>
        <p:spPr>
          <a:xfrm>
            <a:off x="896700" y="1000000"/>
            <a:ext cx="34887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287100" y="923800"/>
            <a:ext cx="4933500" cy="4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 sz="3300">
                <a:solidFill>
                  <a:srgbClr val="595959"/>
                </a:solidFill>
              </a:rPr>
              <a:t>Care Mice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Final Score = .760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595959"/>
                </a:solidFill>
              </a:rPr>
              <a:t>Matthew Arsenault</a:t>
            </a:r>
            <a:endParaRPr sz="33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595959"/>
                </a:solidFill>
              </a:rPr>
              <a:t>Farshad Koohifar </a:t>
            </a:r>
            <a:endParaRPr sz="33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595959"/>
                </a:solidFill>
              </a:rPr>
              <a:t>Suhas Yogish</a:t>
            </a:r>
            <a:endParaRPr sz="33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600" y="1405863"/>
            <a:ext cx="3618601" cy="203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Second </a:t>
            </a:r>
            <a:r>
              <a:rPr b="1" lang="en" sz="3200"/>
              <a:t>Place</a:t>
            </a:r>
            <a:endParaRPr b="1" sz="3200"/>
          </a:p>
        </p:txBody>
      </p:sp>
      <p:sp>
        <p:nvSpPr>
          <p:cNvPr id="229" name="Google Shape;229;p14"/>
          <p:cNvSpPr txBox="1"/>
          <p:nvPr/>
        </p:nvSpPr>
        <p:spPr>
          <a:xfrm>
            <a:off x="896700" y="1000000"/>
            <a:ext cx="34887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4"/>
          <p:cNvSpPr txBox="1"/>
          <p:nvPr/>
        </p:nvSpPr>
        <p:spPr>
          <a:xfrm>
            <a:off x="591900" y="1000000"/>
            <a:ext cx="4337400" cy="4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Hungry Llama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Final Score = .</a:t>
            </a:r>
            <a:r>
              <a:rPr b="1" lang="en" sz="3300">
                <a:solidFill>
                  <a:srgbClr val="595959"/>
                </a:solidFill>
              </a:rPr>
              <a:t>764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rgbClr val="595959"/>
                </a:solidFill>
              </a:rPr>
              <a:t>Shane Halder</a:t>
            </a:r>
            <a:endParaRPr sz="17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rgbClr val="595959"/>
                </a:solidFill>
              </a:rPr>
              <a:t>Joe Lchman</a:t>
            </a:r>
            <a:endParaRPr sz="17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rgbClr val="595959"/>
                </a:solidFill>
              </a:rPr>
              <a:t>Jen Gibson</a:t>
            </a:r>
            <a:endParaRPr sz="17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rgbClr val="595959"/>
                </a:solidFill>
              </a:rPr>
              <a:t>Nick McCann</a:t>
            </a:r>
            <a:endParaRPr sz="1700">
              <a:solidFill>
                <a:srgbClr val="595959"/>
              </a:solidFill>
            </a:endParaRPr>
          </a:p>
        </p:txBody>
      </p:sp>
      <p:pic>
        <p:nvPicPr>
          <p:cNvPr id="231" name="Google Shape;2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061" y="2381050"/>
            <a:ext cx="3197737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c17ed003c_2_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en" sz="3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Hungry Llama / ForsMarsh</a:t>
            </a:r>
            <a:endParaRPr/>
          </a:p>
        </p:txBody>
      </p:sp>
      <p:pic>
        <p:nvPicPr>
          <p:cNvPr id="237" name="Google Shape;237;g34c17ed003c_2_3" title="Hungry Llama SIOP 2025 ML Competition 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50" y="808200"/>
            <a:ext cx="750159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c17ed003c_0_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 Pine Trees: Tall! </a:t>
            </a:r>
            <a:endParaRPr/>
          </a:p>
        </p:txBody>
      </p:sp>
      <p:pic>
        <p:nvPicPr>
          <p:cNvPr id="75" name="Google Shape;75;g34c17ed003c_0_30" title="PXL_20241128_20192102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" y="61905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First </a:t>
            </a:r>
            <a:r>
              <a:rPr b="1" lang="en" sz="3200"/>
              <a:t>Place</a:t>
            </a:r>
            <a:endParaRPr b="1" sz="3200"/>
          </a:p>
        </p:txBody>
      </p:sp>
      <p:sp>
        <p:nvSpPr>
          <p:cNvPr id="243" name="Google Shape;243;p13"/>
          <p:cNvSpPr txBox="1"/>
          <p:nvPr/>
        </p:nvSpPr>
        <p:spPr>
          <a:xfrm>
            <a:off x="896700" y="1000000"/>
            <a:ext cx="34887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6850" y="1568525"/>
            <a:ext cx="3488700" cy="23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3"/>
          <p:cNvSpPr txBox="1"/>
          <p:nvPr/>
        </p:nvSpPr>
        <p:spPr>
          <a:xfrm>
            <a:off x="591900" y="847600"/>
            <a:ext cx="43374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Wonderlic ML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Final Score = .</a:t>
            </a:r>
            <a:r>
              <a:rPr b="1" lang="en" sz="3300">
                <a:solidFill>
                  <a:srgbClr val="595959"/>
                </a:solidFill>
              </a:rPr>
              <a:t>89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Guglielmo Menchetti</a:t>
            </a:r>
            <a:endParaRPr b="0" i="0" sz="2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Lea Cleary</a:t>
            </a:r>
            <a:endParaRPr b="0" i="0" sz="2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595959"/>
                </a:solidFill>
              </a:rPr>
              <a:t>Michael Grossenbacher</a:t>
            </a:r>
            <a:endParaRPr sz="25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595959"/>
                </a:solidFill>
              </a:rPr>
              <a:t>Tonya Lucas</a:t>
            </a:r>
            <a:endParaRPr sz="25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595959"/>
                </a:solidFill>
              </a:rPr>
              <a:t>Craig Dawson</a:t>
            </a:r>
            <a:endParaRPr sz="25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c10374c0c_0_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Top 15 Teams on Private/Test Leaderboard</a:t>
            </a:r>
            <a:endParaRPr b="1" sz="3200"/>
          </a:p>
        </p:txBody>
      </p:sp>
      <p:graphicFrame>
        <p:nvGraphicFramePr>
          <p:cNvPr id="251" name="Google Shape;251;g34c10374c0c_0_55"/>
          <p:cNvGraphicFramePr/>
          <p:nvPr/>
        </p:nvGraphicFramePr>
        <p:xfrm>
          <a:off x="866150" y="9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{B914D562-1DE3-4170-BB54-15192488240B}</a:tableStyleId>
              </a:tblPr>
              <a:tblGrid>
                <a:gridCol w="912100"/>
                <a:gridCol w="3485625"/>
                <a:gridCol w="2528725"/>
              </a:tblGrid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Rank</a:t>
                      </a:r>
                      <a:endParaRPr b="1" sz="1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Team</a:t>
                      </a:r>
                      <a:endParaRPr b="1" sz="1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Final Score</a:t>
                      </a:r>
                      <a:endParaRPr b="1" sz="1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Wonderlic ML🥇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0.89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HungryLlama🥈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0.764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Care Mice🥉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0.760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ReLULU 🎖️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0.73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SIOP_ML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0.72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6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ILMN Insights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0.72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7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Team Procruistination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0.52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8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APRIL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0.49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9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OptimalFit</a:t>
                      </a:r>
                      <a:endParaRPr sz="1500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0.30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EigenVictory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27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IGEZ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SunRice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19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13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Elon-AI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12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14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The Baker Street Students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08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15</a:t>
                      </a:r>
                      <a:endParaRPr sz="1500">
                        <a:solidFill>
                          <a:schemeClr val="dk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Praxis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0.</a:t>
                      </a:r>
                      <a:r>
                        <a:rPr lang="en" sz="1500">
                          <a:solidFill>
                            <a:schemeClr val="dk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03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Panelist Q&amp;A</a:t>
            </a:r>
            <a:endParaRPr b="1" sz="3200"/>
          </a:p>
        </p:txBody>
      </p:sp>
      <p:sp>
        <p:nvSpPr>
          <p:cNvPr id="257" name="Google Shape;257;p18"/>
          <p:cNvSpPr txBox="1"/>
          <p:nvPr/>
        </p:nvSpPr>
        <p:spPr>
          <a:xfrm>
            <a:off x="591900" y="1685800"/>
            <a:ext cx="79692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" sz="4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Audience, Any Questions for our Panelists?</a:t>
            </a:r>
            <a:endParaRPr b="1" i="0" sz="4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010ed3b54_0_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Closing Remarks</a:t>
            </a:r>
            <a:endParaRPr b="1" sz="3200"/>
          </a:p>
        </p:txBody>
      </p:sp>
      <p:pic>
        <p:nvPicPr>
          <p:cNvPr id="263" name="Google Shape;263;g34010ed3b5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450" y="1042251"/>
            <a:ext cx="4230150" cy="353418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4010ed3b54_0_0"/>
          <p:cNvSpPr txBox="1"/>
          <p:nvPr/>
        </p:nvSpPr>
        <p:spPr>
          <a:xfrm>
            <a:off x="340875" y="1536325"/>
            <a:ext cx="777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Best Test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Honest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= 1.0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Best Test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Personality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= .83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Best Test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Skills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= 1.0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Best Test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Cognitive Ability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= .97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 * (P *.33 + S * .33 + CA * .33)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Theoretical Best Overall Score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= .924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Panelist Q&amp;A</a:t>
            </a:r>
            <a:endParaRPr b="1" sz="3200"/>
          </a:p>
        </p:txBody>
      </p:sp>
      <p:sp>
        <p:nvSpPr>
          <p:cNvPr id="270" name="Google Shape;270;p17"/>
          <p:cNvSpPr txBox="1"/>
          <p:nvPr/>
        </p:nvSpPr>
        <p:spPr>
          <a:xfrm>
            <a:off x="896700" y="881775"/>
            <a:ext cx="7229700" cy="4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How will LLMs change the science and practice of I-O?</a:t>
            </a:r>
            <a:endParaRPr b="1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How did you do it, what was your secret sauce?</a:t>
            </a:r>
            <a:endParaRPr b="1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What would you have done differently?</a:t>
            </a:r>
            <a:endParaRPr b="1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Where do you see these methods being applied in I-O? </a:t>
            </a:r>
            <a:endParaRPr b="1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What most impressed you most about the other teams’ approaches?</a:t>
            </a:r>
            <a:endParaRPr b="1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What is your takeaway from participating and winning a ML competition?</a:t>
            </a:r>
            <a:endParaRPr b="1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What would you like to see in future I-O ML competitions?</a:t>
            </a:r>
            <a:endParaRPr b="1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c17ed003c_0_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Value of Good Trees</a:t>
            </a:r>
            <a:endParaRPr/>
          </a:p>
        </p:txBody>
      </p:sp>
      <p:sp>
        <p:nvSpPr>
          <p:cNvPr id="81" name="Google Shape;81;g34c17ed003c_0_35"/>
          <p:cNvSpPr txBox="1"/>
          <p:nvPr/>
        </p:nvSpPr>
        <p:spPr>
          <a:xfrm>
            <a:off x="172850" y="1025550"/>
            <a:ext cx="30972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Tall trees are used for: 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Shelter (Animals and Humans) 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Lumber 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Heat (cooking and warmth)  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Paper for knowledge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g34c17ed003c_0_35" title="20180811_195945-ANIMA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125" y="754425"/>
            <a:ext cx="2366250" cy="2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4c17ed003c_0_35" title="PXL_20211123_21385977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450" y="3273075"/>
            <a:ext cx="3055206" cy="17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34c17ed003c_0_35" title="20200628_114431.jpg"/>
          <p:cNvPicPr preferRelativeResize="0"/>
          <p:nvPr/>
        </p:nvPicPr>
        <p:blipFill rotWithShape="1">
          <a:blip r:embed="rId5">
            <a:alphaModFix/>
          </a:blip>
          <a:srcRect b="0" l="14350" r="16821" t="0"/>
          <a:stretch/>
        </p:blipFill>
        <p:spPr>
          <a:xfrm>
            <a:off x="3380750" y="821450"/>
            <a:ext cx="2895350" cy="236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34c17ed003c_0_35" title="PXL_20231127_220646388.jpg"/>
          <p:cNvPicPr preferRelativeResize="0"/>
          <p:nvPr/>
        </p:nvPicPr>
        <p:blipFill rotWithShape="1">
          <a:blip r:embed="rId6">
            <a:alphaModFix/>
          </a:blip>
          <a:srcRect b="820" l="17967" r="21820" t="-820"/>
          <a:stretch/>
        </p:blipFill>
        <p:spPr>
          <a:xfrm>
            <a:off x="6773800" y="3313450"/>
            <a:ext cx="2027018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c17ed003c_0_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this Competition: Selection Assessment is at a Crossroads</a:t>
            </a:r>
            <a:endParaRPr/>
          </a:p>
        </p:txBody>
      </p:sp>
      <p:pic>
        <p:nvPicPr>
          <p:cNvPr id="91" name="Google Shape;91;g34c17ed003c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925" y="899200"/>
            <a:ext cx="5328675" cy="414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34c17ed003c_0_44" title="images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724" y="899200"/>
            <a:ext cx="1366875" cy="12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4c17ed003c_0_44"/>
          <p:cNvSpPr txBox="1"/>
          <p:nvPr/>
        </p:nvSpPr>
        <p:spPr>
          <a:xfrm>
            <a:off x="62125" y="767850"/>
            <a:ext cx="3216600" cy="4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Is selection assessment dead? Check your bias. there are already tools that can: </a:t>
            </a:r>
            <a:endParaRPr b="1"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oboto"/>
              <a:buChar char="-"/>
            </a:pPr>
            <a:r>
              <a:rPr lang="en" sz="1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Score super high on the SAT/ACT/GRE/MCAT/etc </a:t>
            </a:r>
            <a:endParaRPr sz="17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oboto"/>
              <a:buChar char="-"/>
            </a:pPr>
            <a:r>
              <a:rPr lang="en" sz="1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Score personality</a:t>
            </a:r>
            <a:endParaRPr sz="17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oboto"/>
              <a:buChar char="-"/>
            </a:pPr>
            <a:r>
              <a:rPr lang="en" sz="1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Do coding exams</a:t>
            </a:r>
            <a:endParaRPr sz="17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oboto"/>
              <a:buChar char="-"/>
            </a:pPr>
            <a:r>
              <a:rPr lang="en" sz="1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Structure your experience for an interview</a:t>
            </a:r>
            <a:endParaRPr sz="17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Picture on the right: Roy Lee beats tech assessments… </a:t>
            </a:r>
            <a:endParaRPr sz="17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c17ed003c_0_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Reason for this Competition </a:t>
            </a:r>
            <a:endParaRPr/>
          </a:p>
        </p:txBody>
      </p:sp>
      <p:sp>
        <p:nvSpPr>
          <p:cNvPr id="99" name="Google Shape;99;g34c17ed003c_0_51"/>
          <p:cNvSpPr txBox="1"/>
          <p:nvPr/>
        </p:nvSpPr>
        <p:spPr>
          <a:xfrm>
            <a:off x="62125" y="767850"/>
            <a:ext cx="3216600" cy="4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How do we answer that question?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How about when a new model comes out?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Comprehensive Assessment Archive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almost 1k jobs 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Algorithm Performance Testing 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how well approaches could get those jobs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g34c17ed003c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521" y="767850"/>
            <a:ext cx="4360876" cy="28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34c17ed003c_0_51"/>
          <p:cNvSpPr txBox="1"/>
          <p:nvPr/>
        </p:nvSpPr>
        <p:spPr>
          <a:xfrm>
            <a:off x="4462300" y="3742325"/>
            <a:ext cx="45474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Maybe when we try 10k different approaches, novelty will find sunshine and grow to utility and benefit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History of the Machine Learning Competition</a:t>
            </a:r>
            <a:endParaRPr b="1" sz="3200"/>
          </a:p>
        </p:txBody>
      </p:sp>
      <p:sp>
        <p:nvSpPr>
          <p:cNvPr id="107" name="Google Shape;107;p2"/>
          <p:cNvSpPr/>
          <p:nvPr/>
        </p:nvSpPr>
        <p:spPr>
          <a:xfrm>
            <a:off x="902781" y="3080265"/>
            <a:ext cx="1534500" cy="133500"/>
          </a:xfrm>
          <a:prstGeom prst="rect">
            <a:avLst/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466173" y="3216054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2018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851208" y="2800855"/>
            <a:ext cx="92400" cy="411825"/>
            <a:chOff x="845575" y="2563700"/>
            <a:chExt cx="92400" cy="411825"/>
          </a:xfrm>
        </p:grpSpPr>
        <p:cxnSp>
          <p:nvCxnSpPr>
            <p:cNvPr id="110" name="Google Shape;110;p2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1" name="Google Shape;111;p2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2"/>
          <p:cNvSpPr txBox="1"/>
          <p:nvPr/>
        </p:nvSpPr>
        <p:spPr>
          <a:xfrm>
            <a:off x="793320" y="1851975"/>
            <a:ext cx="17817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 turnover 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(Eli Lilly &amp; Co.)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2071705" y="2703387"/>
            <a:ext cx="1938545" cy="1733113"/>
            <a:chOff x="2071705" y="2703387"/>
            <a:chExt cx="1938545" cy="1733113"/>
          </a:xfrm>
        </p:grpSpPr>
        <p:sp>
          <p:nvSpPr>
            <p:cNvPr id="114" name="Google Shape;114;p2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2323950" y="3492700"/>
              <a:ext cx="16863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Predict self-report personality from open-ended interview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(Shaker/Modern Hire)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2071705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7" name="Google Shape;117;p2"/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118" name="Google Shape;118;p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9" name="Google Shape;119;p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0" name="Google Shape;120;p2"/>
          <p:cNvGrpSpPr/>
          <p:nvPr/>
        </p:nvGrpSpPr>
        <p:grpSpPr>
          <a:xfrm>
            <a:off x="3642896" y="1851975"/>
            <a:ext cx="1863454" cy="1735475"/>
            <a:chOff x="3642896" y="1851975"/>
            <a:chExt cx="1863454" cy="1735475"/>
          </a:xfrm>
        </p:grpSpPr>
        <p:sp>
          <p:nvSpPr>
            <p:cNvPr id="121" name="Google Shape;121;p2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" name="Google Shape;122;p2"/>
            <p:cNvGrpSpPr/>
            <p:nvPr/>
          </p:nvGrpSpPr>
          <p:grpSpPr>
            <a:xfrm>
              <a:off x="3924544" y="2800855"/>
              <a:ext cx="92400" cy="411825"/>
              <a:chOff x="845575" y="2563700"/>
              <a:chExt cx="92400" cy="411825"/>
            </a:xfrm>
          </p:grpSpPr>
          <p:cxnSp>
            <p:nvCxnSpPr>
              <p:cNvPr id="123" name="Google Shape;123;p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4" name="Google Shape;124;p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" name="Google Shape;125;p2"/>
            <p:cNvSpPr txBox="1"/>
            <p:nvPr/>
          </p:nvSpPr>
          <p:spPr>
            <a:xfrm>
              <a:off x="3642896" y="3216050"/>
              <a:ext cx="1050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2020-2021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3870750" y="1851975"/>
              <a:ext cx="1635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Predict who to hire with diversity and validity optimized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(Walmart)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5131289" y="2703387"/>
            <a:ext cx="1909561" cy="1733113"/>
            <a:chOff x="5131289" y="2703387"/>
            <a:chExt cx="1909561" cy="1733113"/>
          </a:xfrm>
        </p:grpSpPr>
        <p:sp>
          <p:nvSpPr>
            <p:cNvPr id="128" name="Google Shape;128;p2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2"/>
            <p:cNvGrpSpPr/>
            <p:nvPr/>
          </p:nvGrpSpPr>
          <p:grpSpPr>
            <a:xfrm rot="10800000">
              <a:off x="5455515" y="3080258"/>
              <a:ext cx="92400" cy="411825"/>
              <a:chOff x="2070100" y="2563700"/>
              <a:chExt cx="92400" cy="411825"/>
            </a:xfrm>
          </p:grpSpPr>
          <p:cxnSp>
            <p:nvCxnSpPr>
              <p:cNvPr id="130" name="Google Shape;130;p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1" name="Google Shape;131;p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" name="Google Shape;132;p2"/>
            <p:cNvSpPr txBox="1"/>
            <p:nvPr/>
          </p:nvSpPr>
          <p:spPr>
            <a:xfrm>
              <a:off x="5131289" y="27033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2023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5370450" y="3492700"/>
              <a:ext cx="16704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Predict AC ratings of decision making from open-ended text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(DDI)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4" name="Google Shape;134;p2"/>
          <p:cNvSpPr/>
          <p:nvPr/>
        </p:nvSpPr>
        <p:spPr>
          <a:xfrm>
            <a:off x="7040856" y="3083902"/>
            <a:ext cx="1534500" cy="133500"/>
          </a:xfrm>
          <a:prstGeom prst="rect">
            <a:avLst/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7972175" y="3080272"/>
            <a:ext cx="1174200" cy="144000"/>
          </a:xfrm>
          <a:prstGeom prst="rect">
            <a:avLst/>
          </a:prstGeom>
          <a:solidFill>
            <a:srgbClr val="307A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2"/>
          <p:cNvGrpSpPr/>
          <p:nvPr/>
        </p:nvGrpSpPr>
        <p:grpSpPr>
          <a:xfrm>
            <a:off x="6994658" y="2785592"/>
            <a:ext cx="92400" cy="411825"/>
            <a:chOff x="845575" y="2563700"/>
            <a:chExt cx="92400" cy="411825"/>
          </a:xfrm>
        </p:grpSpPr>
        <p:cxnSp>
          <p:nvCxnSpPr>
            <p:cNvPr id="137" name="Google Shape;137;p2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8" name="Google Shape;138;p2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"/>
          <p:cNvSpPr txBox="1"/>
          <p:nvPr/>
        </p:nvSpPr>
        <p:spPr>
          <a:xfrm>
            <a:off x="6671021" y="320078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2024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6394724" y="1710587"/>
            <a:ext cx="1781700" cy="943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Evaluate LLMs via benchmarks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(HackerRank, Virginia Tech, DDI)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" name="Google Shape;141;p2"/>
          <p:cNvGrpSpPr/>
          <p:nvPr/>
        </p:nvGrpSpPr>
        <p:grpSpPr>
          <a:xfrm rot="10800000">
            <a:off x="7937155" y="3090340"/>
            <a:ext cx="92400" cy="411825"/>
            <a:chOff x="845575" y="2563700"/>
            <a:chExt cx="92400" cy="411825"/>
          </a:xfrm>
        </p:grpSpPr>
        <p:cxnSp>
          <p:nvCxnSpPr>
            <p:cNvPr id="142" name="Google Shape;142;p2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3" name="Google Shape;143;p2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"/>
          <p:cNvSpPr txBox="1"/>
          <p:nvPr/>
        </p:nvSpPr>
        <p:spPr>
          <a:xfrm>
            <a:off x="7583021" y="270338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5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7403125" y="3670150"/>
            <a:ext cx="1560900" cy="371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Beat the Selection Algorithm with AI</a:t>
            </a: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The Machine Learning Competition</a:t>
            </a:r>
            <a:endParaRPr b="1" sz="3200"/>
          </a:p>
        </p:txBody>
      </p:sp>
      <p:sp>
        <p:nvSpPr>
          <p:cNvPr id="151" name="Google Shape;151;p3"/>
          <p:cNvSpPr txBox="1"/>
          <p:nvPr/>
        </p:nvSpPr>
        <p:spPr>
          <a:xfrm>
            <a:off x="896700" y="1000000"/>
            <a:ext cx="72297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data set is released </a:t>
            </a:r>
            <a:r>
              <a:rPr b="0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with a problem statement (training set)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Community attempts to solve</a:t>
            </a:r>
            <a:r>
              <a:rPr b="0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the problem statement, empirically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Scaled evaluation</a:t>
            </a:r>
            <a:r>
              <a:rPr b="0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of approaches is accomplished online on a public leaderboard (dev phase)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Best generalizable solution wins</a:t>
            </a:r>
            <a:r>
              <a:rPr b="0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as teams submit to a final private leaderboard (test phase)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Winners are decided</a:t>
            </a:r>
            <a:r>
              <a:rPr b="0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based on the empirical quality of their work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benchmark lives beyond the competition</a:t>
            </a:r>
            <a:r>
              <a:rPr b="0" i="0" lang="en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as these solutions are released to the public and new methods become available 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This Year</a:t>
            </a:r>
            <a:endParaRPr b="1" sz="3200"/>
          </a:p>
        </p:txBody>
      </p:sp>
      <p:sp>
        <p:nvSpPr>
          <p:cNvPr id="157" name="Google Shape;157;p5"/>
          <p:cNvSpPr txBox="1"/>
          <p:nvPr/>
        </p:nvSpPr>
        <p:spPr>
          <a:xfrm>
            <a:off x="896700" y="1000000"/>
            <a:ext cx="72297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595959"/>
                </a:solidFill>
              </a:rPr>
              <a:t>Open to *Any* Computational Approach </a:t>
            </a:r>
            <a:r>
              <a:rPr lang="en" sz="1800">
                <a:solidFill>
                  <a:srgbClr val="595959"/>
                </a:solidFill>
              </a:rPr>
              <a:t>and not restricted to a specific type of model or AI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595959"/>
                </a:solidFill>
              </a:rPr>
              <a:t>Multiple benchmarks </a:t>
            </a:r>
            <a:r>
              <a:rPr lang="en" sz="1800">
                <a:solidFill>
                  <a:srgbClr val="595959"/>
                </a:solidFill>
              </a:rPr>
              <a:t>of diverse problem sets related to applicant tasks (with unique aspects, red herrings, and anti LLM measures)</a:t>
            </a:r>
            <a:endParaRPr b="1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595959"/>
                </a:solidFill>
              </a:rPr>
              <a:t>Large dataset </a:t>
            </a:r>
            <a:r>
              <a:rPr lang="en" sz="1800">
                <a:solidFill>
                  <a:srgbClr val="595959"/>
                </a:solidFill>
              </a:rPr>
              <a:t>with limit on computational complexity</a:t>
            </a:r>
            <a:endParaRPr i="0" sz="1800" u="none" cap="none" strike="noStrike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595959"/>
                </a:solidFill>
              </a:rPr>
              <a:t>High opportunity for development </a:t>
            </a:r>
            <a:r>
              <a:rPr lang="en" sz="1800">
                <a:solidFill>
                  <a:srgbClr val="595959"/>
                </a:solidFill>
              </a:rPr>
              <a:t>with competitors able to submit up to 50 submissions per day</a:t>
            </a:r>
            <a:endParaRPr sz="18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595959"/>
                </a:solidFill>
              </a:rPr>
              <a:t>Low precise feedback </a:t>
            </a:r>
            <a:r>
              <a:rPr lang="en" sz="1800">
                <a:solidFill>
                  <a:srgbClr val="595959"/>
                </a:solidFill>
              </a:rPr>
              <a:t>on specific tasks with score provided across all jobs</a:t>
            </a:r>
            <a:endParaRPr sz="18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/>
              <a:t>Competition Data</a:t>
            </a:r>
            <a:endParaRPr b="1" sz="3200"/>
          </a:p>
        </p:txBody>
      </p:sp>
      <p:sp>
        <p:nvSpPr>
          <p:cNvPr id="163" name="Google Shape;163;p6"/>
          <p:cNvSpPr txBox="1"/>
          <p:nvPr/>
        </p:nvSpPr>
        <p:spPr>
          <a:xfrm>
            <a:off x="896700" y="847600"/>
            <a:ext cx="72297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AutoNum type="arabicPeriod"/>
            </a:pPr>
            <a:r>
              <a:rPr b="1"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Honesty score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: Composite of overclaiming and response patterns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Accuracy of detecting job-related technologies versus AI generated technologies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Pretrained Random Forest (Nie et al., 2025)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AutoNum type="arabicPeriod"/>
            </a:pPr>
            <a:r>
              <a:rPr b="1"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Personality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: Fit metric based on 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distance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to profile’s 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predicted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personality via indirect indicators (e.g., RIASEC)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IPIP-120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GenAI generated Ipsative Questions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Personality-specific interview questions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AutoNum type="arabicPeriod"/>
            </a:pPr>
            <a:r>
              <a:rPr b="1"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Cognitive Abilit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y: Ability metric based on percentage of cognitive ability answered correctly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Numeric Patterns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Applying 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mathematical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operations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Unscrambling/Anagrams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AutoNum type="arabicPeriod"/>
            </a:pPr>
            <a:r>
              <a:rPr b="1"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Skills and Ability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: Ability metric based on competencies and resume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Answers to interview questions scored with pretrained BARS cross-encoder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AutoNum type="alphaLcPeriod"/>
            </a:pP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Number of indicated technologies on resume / total possible technologies</a:t>
            </a: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500">
              <a:solidFill>
                <a:srgbClr val="595959"/>
              </a:solidFill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211425" y="4443300"/>
            <a:ext cx="89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>
                <a:solidFill>
                  <a:schemeClr val="dk2"/>
                </a:solidFill>
              </a:rPr>
              <a:t>Overall S</a:t>
            </a:r>
            <a:r>
              <a:rPr b="1" i="0" lang="en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core </a:t>
            </a:r>
            <a:r>
              <a:rPr b="0" i="0" lang="en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">
                <a:solidFill>
                  <a:schemeClr val="dk2"/>
                </a:solidFill>
              </a:rPr>
              <a:t>Honest probability * (Personality * .33) + (Cognitive Ability * . 33) + (Skills and Ability * .33)</a:t>
            </a:r>
            <a:endParaRPr b="0" i="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